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386" r:id="rId2"/>
    <p:sldId id="388" r:id="rId3"/>
    <p:sldId id="389" r:id="rId4"/>
    <p:sldId id="390" r:id="rId5"/>
    <p:sldId id="387" r:id="rId6"/>
    <p:sldId id="391" r:id="rId7"/>
    <p:sldId id="392" r:id="rId8"/>
    <p:sldId id="393" r:id="rId9"/>
    <p:sldId id="395" r:id="rId10"/>
    <p:sldId id="396" r:id="rId11"/>
    <p:sldId id="394" r:id="rId12"/>
    <p:sldId id="399" r:id="rId13"/>
    <p:sldId id="400" r:id="rId14"/>
    <p:sldId id="401" r:id="rId15"/>
    <p:sldId id="398"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A854"/>
    <a:srgbClr val="E67F46"/>
    <a:srgbClr val="E6A0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60" autoAdjust="0"/>
  </p:normalViewPr>
  <p:slideViewPr>
    <p:cSldViewPr>
      <p:cViewPr varScale="1">
        <p:scale>
          <a:sx n="70" d="100"/>
          <a:sy n="70" d="100"/>
        </p:scale>
        <p:origin x="-127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80C6A91-800C-4FF3-B156-D0D9A98AFF9E}" type="datetimeFigureOut">
              <a:rPr lang="en-US"/>
              <a:pPr>
                <a:defRPr/>
              </a:pPr>
              <a:t>10/13/2016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7EFA00-6A1E-48B4-8A14-1DC166BB3976}" type="slidenum">
              <a:rPr lang="en-US"/>
              <a:pPr>
                <a:defRPr/>
              </a:pPr>
              <a:t>‹#›</a:t>
            </a:fld>
            <a:endParaRPr lang="en-US"/>
          </a:p>
        </p:txBody>
      </p:sp>
    </p:spTree>
    <p:extLst>
      <p:ext uri="{BB962C8B-B14F-4D97-AF65-F5344CB8AC3E}">
        <p14:creationId xmlns:p14="http://schemas.microsoft.com/office/powerpoint/2010/main" val="37137709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9D6FD77-C9C3-4289-9D89-11CD4B9AF85D}"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60EA8D-762D-423F-9181-996B490791B1}" type="slidenum">
              <a:rPr lang="en-US"/>
              <a:pPr>
                <a:defRPr/>
              </a:pPr>
              <a:t>‹#›</a:t>
            </a:fld>
            <a:endParaRPr lang="en-US"/>
          </a:p>
        </p:txBody>
      </p:sp>
    </p:spTree>
    <p:extLst>
      <p:ext uri="{BB962C8B-B14F-4D97-AF65-F5344CB8AC3E}">
        <p14:creationId xmlns:p14="http://schemas.microsoft.com/office/powerpoint/2010/main" val="101029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03F4E89-D384-4A08-B216-183453567658}"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1324022-E5D0-493F-AD3F-6F6D52EDAB56}" type="slidenum">
              <a:rPr lang="en-US"/>
              <a:pPr>
                <a:defRPr/>
              </a:pPr>
              <a:t>‹#›</a:t>
            </a:fld>
            <a:endParaRPr lang="en-US"/>
          </a:p>
        </p:txBody>
      </p:sp>
    </p:spTree>
    <p:extLst>
      <p:ext uri="{BB962C8B-B14F-4D97-AF65-F5344CB8AC3E}">
        <p14:creationId xmlns:p14="http://schemas.microsoft.com/office/powerpoint/2010/main" val="3713377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86ED7F9-EEB5-4791-A8DA-702950E6961C}"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B498BD8-25AC-406E-BAAE-11AB9357CB45}" type="slidenum">
              <a:rPr lang="en-US"/>
              <a:pPr>
                <a:defRPr/>
              </a:pPr>
              <a:t>‹#›</a:t>
            </a:fld>
            <a:endParaRPr lang="en-US"/>
          </a:p>
        </p:txBody>
      </p:sp>
    </p:spTree>
    <p:extLst>
      <p:ext uri="{BB962C8B-B14F-4D97-AF65-F5344CB8AC3E}">
        <p14:creationId xmlns:p14="http://schemas.microsoft.com/office/powerpoint/2010/main" val="90299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AE519B-C841-47A6-83F8-BE11842FE8B8}"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A0F5-D7C6-4487-B870-FBA7A1B546B0}" type="slidenum">
              <a:rPr lang="en-US"/>
              <a:pPr>
                <a:defRPr/>
              </a:pPr>
              <a:t>‹#›</a:t>
            </a:fld>
            <a:endParaRPr lang="en-US"/>
          </a:p>
        </p:txBody>
      </p:sp>
    </p:spTree>
    <p:extLst>
      <p:ext uri="{BB962C8B-B14F-4D97-AF65-F5344CB8AC3E}">
        <p14:creationId xmlns:p14="http://schemas.microsoft.com/office/powerpoint/2010/main" val="4286191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451469-883F-4E86-AC93-B7464A6F4E89}" type="datetime1">
              <a:rPr lang="en-US"/>
              <a:pPr>
                <a:defRPr/>
              </a:pPr>
              <a:t>10/13/2016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250964-A26B-45B2-B2CA-6F2445EC7E54}" type="slidenum">
              <a:rPr lang="en-US"/>
              <a:pPr>
                <a:defRPr/>
              </a:pPr>
              <a:t>‹#›</a:t>
            </a:fld>
            <a:endParaRPr lang="en-US"/>
          </a:p>
        </p:txBody>
      </p:sp>
    </p:spTree>
    <p:extLst>
      <p:ext uri="{BB962C8B-B14F-4D97-AF65-F5344CB8AC3E}">
        <p14:creationId xmlns:p14="http://schemas.microsoft.com/office/powerpoint/2010/main" val="678061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F1FCB68-A5E5-49A5-9AC0-F889E303CC03}"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3480C7-B2DD-40F1-8BC3-1C7923186E13}" type="slidenum">
              <a:rPr lang="en-US"/>
              <a:pPr>
                <a:defRPr/>
              </a:pPr>
              <a:t>‹#›</a:t>
            </a:fld>
            <a:endParaRPr lang="en-US"/>
          </a:p>
        </p:txBody>
      </p:sp>
    </p:spTree>
    <p:extLst>
      <p:ext uri="{BB962C8B-B14F-4D97-AF65-F5344CB8AC3E}">
        <p14:creationId xmlns:p14="http://schemas.microsoft.com/office/powerpoint/2010/main" val="2700176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9913636-F538-4BAE-843F-988C26CC994D}" type="datetime1">
              <a:rPr lang="en-US"/>
              <a:pPr>
                <a:defRPr/>
              </a:pPr>
              <a:t>10/13/2016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463E2B1-C96E-45B3-AC7B-8B0955C15E39}" type="slidenum">
              <a:rPr lang="en-US"/>
              <a:pPr>
                <a:defRPr/>
              </a:pPr>
              <a:t>‹#›</a:t>
            </a:fld>
            <a:endParaRPr lang="en-US"/>
          </a:p>
        </p:txBody>
      </p:sp>
    </p:spTree>
    <p:extLst>
      <p:ext uri="{BB962C8B-B14F-4D97-AF65-F5344CB8AC3E}">
        <p14:creationId xmlns:p14="http://schemas.microsoft.com/office/powerpoint/2010/main" val="244432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192175B-58AA-4BCB-A355-22D867CDD2AC}" type="datetime1">
              <a:rPr lang="en-US"/>
              <a:pPr>
                <a:defRPr/>
              </a:pPr>
              <a:t>10/13/2016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F6281F8-0EE9-4B44-A0F5-FF3D9A4F47F8}" type="slidenum">
              <a:rPr lang="en-US"/>
              <a:pPr>
                <a:defRPr/>
              </a:pPr>
              <a:t>‹#›</a:t>
            </a:fld>
            <a:endParaRPr lang="en-US"/>
          </a:p>
        </p:txBody>
      </p:sp>
    </p:spTree>
    <p:extLst>
      <p:ext uri="{BB962C8B-B14F-4D97-AF65-F5344CB8AC3E}">
        <p14:creationId xmlns:p14="http://schemas.microsoft.com/office/powerpoint/2010/main" val="3186081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060AA2B-698D-4B9A-9E92-B854051DA8B8}" type="datetime1">
              <a:rPr lang="en-US"/>
              <a:pPr>
                <a:defRPr/>
              </a:pPr>
              <a:t>10/13/2016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CE8DE68-3292-4738-B699-EEE4D15E1088}" type="slidenum">
              <a:rPr lang="en-US"/>
              <a:pPr>
                <a:defRPr/>
              </a:pPr>
              <a:t>‹#›</a:t>
            </a:fld>
            <a:endParaRPr lang="en-US"/>
          </a:p>
        </p:txBody>
      </p:sp>
    </p:spTree>
    <p:extLst>
      <p:ext uri="{BB962C8B-B14F-4D97-AF65-F5344CB8AC3E}">
        <p14:creationId xmlns:p14="http://schemas.microsoft.com/office/powerpoint/2010/main" val="206821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6AEC117-0ABE-444E-BEB4-888DE9CF5CEC}"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1F8D2-6E20-47FB-B3E5-C37CA04FE794}" type="slidenum">
              <a:rPr lang="en-US"/>
              <a:pPr>
                <a:defRPr/>
              </a:pPr>
              <a:t>‹#›</a:t>
            </a:fld>
            <a:endParaRPr lang="en-US"/>
          </a:p>
        </p:txBody>
      </p:sp>
    </p:spTree>
    <p:extLst>
      <p:ext uri="{BB962C8B-B14F-4D97-AF65-F5344CB8AC3E}">
        <p14:creationId xmlns:p14="http://schemas.microsoft.com/office/powerpoint/2010/main" val="354583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88BA453-A269-4B74-BC80-6224A40D40E4}" type="datetime1">
              <a:rPr lang="en-US"/>
              <a:pPr>
                <a:defRPr/>
              </a:pPr>
              <a:t>10/13/2016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FCF7BAF-1528-4A10-9D33-F5A098E61DF5}" type="slidenum">
              <a:rPr lang="en-US"/>
              <a:pPr>
                <a:defRPr/>
              </a:pPr>
              <a:t>‹#›</a:t>
            </a:fld>
            <a:endParaRPr lang="en-US"/>
          </a:p>
        </p:txBody>
      </p:sp>
    </p:spTree>
    <p:extLst>
      <p:ext uri="{BB962C8B-B14F-4D97-AF65-F5344CB8AC3E}">
        <p14:creationId xmlns:p14="http://schemas.microsoft.com/office/powerpoint/2010/main" val="271532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37520AE-A9E3-4CC6-9A7B-2D6096004525}" type="datetime1">
              <a:rPr lang="en-US"/>
              <a:pPr>
                <a:defRPr/>
              </a:pPr>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CB769FE-7C57-4F81-9E36-9EDE2A28C6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gs>
            <a:gs pos="100000">
              <a:srgbClr val="FFEBFA"/>
            </a:gs>
          </a:gsLst>
          <a:lin ang="18900000" scaled="1"/>
        </a:gra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rtlCol="0">
            <a:normAutofit/>
          </a:bodyPr>
          <a:lstStyle/>
          <a:p>
            <a:pPr eaLnBrk="1" fontAlgn="auto" hangingPunct="1">
              <a:spcAft>
                <a:spcPts val="0"/>
              </a:spcAft>
              <a:defRPr/>
            </a:pPr>
            <a:r>
              <a:rPr lang="fi-FI" b="0" smtClean="0">
                <a:solidFill>
                  <a:schemeClr val="bg1"/>
                </a:solidFill>
                <a:effectLst>
                  <a:outerShdw blurRad="38100" dist="38100" dir="2700000" algn="tl">
                    <a:srgbClr val="000000">
                      <a:alpha val="43137"/>
                    </a:srgbClr>
                  </a:outerShdw>
                </a:effectLst>
              </a:rPr>
              <a:t>EKUITAS DAN </a:t>
            </a:r>
            <a:br>
              <a:rPr lang="fi-FI" b="0" smtClean="0">
                <a:solidFill>
                  <a:schemeClr val="bg1"/>
                </a:solidFill>
                <a:effectLst>
                  <a:outerShdw blurRad="38100" dist="38100" dir="2700000" algn="tl">
                    <a:srgbClr val="000000">
                      <a:alpha val="43137"/>
                    </a:srgbClr>
                  </a:outerShdw>
                </a:effectLst>
              </a:rPr>
            </a:br>
            <a:r>
              <a:rPr lang="fi-FI" b="0" smtClean="0">
                <a:solidFill>
                  <a:schemeClr val="bg1"/>
                </a:solidFill>
                <a:effectLst>
                  <a:outerShdw blurRad="38100" dist="38100" dir="2700000" algn="tl">
                    <a:srgbClr val="000000">
                      <a:alpha val="43137"/>
                    </a:srgbClr>
                  </a:outerShdw>
                </a:effectLst>
              </a:rPr>
              <a:t>SISA HASIL USAHA KOPERASI</a:t>
            </a:r>
            <a:endParaRPr lang="en-US" b="0" smtClean="0">
              <a:solidFill>
                <a:schemeClr val="bg1"/>
              </a:solidFill>
              <a:effectLst>
                <a:outerShdw blurRad="38100" dist="38100" dir="2700000" algn="tl">
                  <a:srgbClr val="000000">
                    <a:alpha val="43137"/>
                  </a:srgbClr>
                </a:outerShdw>
              </a:effectLst>
            </a:endParaRPr>
          </a:p>
        </p:txBody>
      </p:sp>
      <p:sp>
        <p:nvSpPr>
          <p:cNvPr id="107523" name="Text Placeholder 5"/>
          <p:cNvSpPr>
            <a:spLocks noGrp="1"/>
          </p:cNvSpPr>
          <p:nvPr>
            <p:ph type="body" idx="1"/>
          </p:nvPr>
        </p:nvSpPr>
        <p:spPr/>
        <p:txBody>
          <a:bodyPr/>
          <a:lstStyle/>
          <a:p>
            <a:pPr eaLnBrk="1" hangingPunct="1"/>
            <a:r>
              <a:rPr lang="en-US" altLang="en-US" b="1" smtClean="0">
                <a:solidFill>
                  <a:schemeClr val="bg1"/>
                </a:solidFill>
              </a:rPr>
              <a:t>Bab 17</a:t>
            </a:r>
          </a:p>
        </p:txBody>
      </p:sp>
      <p:pic>
        <p:nvPicPr>
          <p:cNvPr id="107524" name="Picture 17" descr="C:\Users\Rudi Pg\Desktop\Akop2rud kanan crop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1075" y="0"/>
            <a:ext cx="4352925" cy="263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6739" name="Title 1"/>
          <p:cNvSpPr>
            <a:spLocks noGrp="1"/>
          </p:cNvSpPr>
          <p:nvPr>
            <p:ph type="title"/>
          </p:nvPr>
        </p:nvSpPr>
        <p:spPr/>
        <p:txBody>
          <a:bodyPr/>
          <a:lstStyle/>
          <a:p>
            <a:pPr algn="l" eaLnBrk="1" hangingPunct="1"/>
            <a:r>
              <a:rPr lang="es-ES" altLang="en-US" sz="3600" smtClean="0">
                <a:solidFill>
                  <a:schemeClr val="accent1"/>
                </a:solidFill>
              </a:rPr>
              <a:t>Sisa Hasil Usaha (SHU) </a:t>
            </a:r>
            <a:br>
              <a:rPr lang="es-ES" altLang="en-US" sz="3600" smtClean="0">
                <a:solidFill>
                  <a:schemeClr val="accent1"/>
                </a:solidFill>
              </a:rPr>
            </a:br>
            <a:r>
              <a:rPr lang="es-ES" altLang="en-US" sz="3600" smtClean="0">
                <a:solidFill>
                  <a:schemeClr val="accent1"/>
                </a:solidFill>
              </a:rPr>
              <a:t>dan Dana-dana</a:t>
            </a:r>
            <a:endParaRPr lang="en-US" altLang="en-US" sz="360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endParaRPr lang="en-US" sz="800" smtClean="0"/>
          </a:p>
          <a:p>
            <a:pPr eaLnBrk="1" hangingPunct="1">
              <a:spcBef>
                <a:spcPts val="600"/>
              </a:spcBef>
              <a:buClr>
                <a:schemeClr val="accent1"/>
              </a:buClr>
              <a:defRPr/>
            </a:pPr>
            <a:r>
              <a:rPr lang="en-US" sz="2400" smtClean="0"/>
              <a:t>Alokasi sisa hasil usaha suatu koperasi secara umum dapat dirinci sebagai berikut: </a:t>
            </a:r>
          </a:p>
          <a:p>
            <a:pPr marL="914400" lvl="1" indent="-457200" eaLnBrk="1" hangingPunct="1">
              <a:spcBef>
                <a:spcPts val="600"/>
              </a:spcBef>
              <a:buClr>
                <a:schemeClr val="accent1"/>
              </a:buClr>
              <a:buFont typeface="+mj-lt"/>
              <a:buAutoNum type="arabicPeriod" startAt="3"/>
              <a:defRPr/>
            </a:pPr>
            <a:r>
              <a:rPr lang="en-US" sz="2000" smtClean="0">
                <a:solidFill>
                  <a:schemeClr val="accent1"/>
                </a:solidFill>
                <a:effectLst>
                  <a:outerShdw blurRad="38100" dist="38100" dir="2700000" algn="tl">
                    <a:srgbClr val="000000">
                      <a:alpha val="43137"/>
                    </a:srgbClr>
                  </a:outerShdw>
                </a:effectLst>
              </a:rPr>
              <a:t>Dana-dana</a:t>
            </a:r>
            <a:r>
              <a:rPr lang="en-US" sz="2000" smtClean="0">
                <a:effectLst>
                  <a:outerShdw blurRad="38100" dist="38100" dir="2700000" algn="tl">
                    <a:srgbClr val="000000">
                      <a:alpha val="43137"/>
                    </a:srgbClr>
                  </a:outerShdw>
                </a:effectLst>
              </a:rPr>
              <a:t>, bagian dari SHU koperasi yang oleh undang-undang harus disisihkan untuk berbagai kegunaan, misalnya:</a:t>
            </a:r>
          </a:p>
          <a:p>
            <a:pPr marL="1314450" lvl="2" indent="-333375" eaLnBrk="1" hangingPunct="1">
              <a:spcBef>
                <a:spcPts val="600"/>
              </a:spcBef>
              <a:buClr>
                <a:schemeClr val="accent1"/>
              </a:buClr>
              <a:buFont typeface="+mj-lt"/>
              <a:buAutoNum type="alphaLcPeriod"/>
              <a:defRPr/>
            </a:pPr>
            <a:r>
              <a:rPr lang="en-US" sz="1800" smtClean="0">
                <a:solidFill>
                  <a:schemeClr val="accent1"/>
                </a:solidFill>
                <a:effectLst>
                  <a:outerShdw blurRad="38100" dist="38100" dir="2700000" algn="tl">
                    <a:srgbClr val="000000">
                      <a:alpha val="43137"/>
                    </a:srgbClr>
                  </a:outerShdw>
                </a:effectLst>
              </a:rPr>
              <a:t>Dana Pengurus</a:t>
            </a:r>
            <a:r>
              <a:rPr lang="en-US" sz="1800" smtClean="0">
                <a:effectLst>
                  <a:outerShdw blurRad="38100" dist="38100" dir="2700000" algn="tl">
                    <a:srgbClr val="000000">
                      <a:alpha val="43137"/>
                    </a:srgbClr>
                  </a:outerShdw>
                </a:effectLst>
              </a:rPr>
              <a:t>, bonus untuk pengurus koperasi atas waktu, tenaga, dan pikirannya dalam mengelola koperasi. Sebelum dibagikan, merupakan utang koperasi kepada pengurus.</a:t>
            </a:r>
          </a:p>
          <a:p>
            <a:pPr marL="1314450" lvl="2" indent="-333375" eaLnBrk="1" hangingPunct="1">
              <a:spcBef>
                <a:spcPts val="600"/>
              </a:spcBef>
              <a:buClr>
                <a:schemeClr val="accent1"/>
              </a:buClr>
              <a:buFont typeface="+mj-lt"/>
              <a:buAutoNum type="alphaLcPeriod"/>
              <a:defRPr/>
            </a:pPr>
            <a:r>
              <a:rPr lang="en-US" sz="1800" smtClean="0">
                <a:solidFill>
                  <a:schemeClr val="accent1"/>
                </a:solidFill>
                <a:effectLst>
                  <a:outerShdw blurRad="38100" dist="38100" dir="2700000" algn="tl">
                    <a:srgbClr val="000000">
                      <a:alpha val="43137"/>
                    </a:srgbClr>
                  </a:outerShdw>
                </a:effectLst>
              </a:rPr>
              <a:t>Dana Pegawai</a:t>
            </a:r>
            <a:r>
              <a:rPr lang="en-US" sz="1800" smtClean="0">
                <a:effectLst>
                  <a:outerShdw blurRad="38100" dist="38100" dir="2700000" algn="tl">
                    <a:srgbClr val="000000">
                      <a:alpha val="43137"/>
                    </a:srgbClr>
                  </a:outerShdw>
                </a:effectLst>
              </a:rPr>
              <a:t>, bonus untuk pegawai koperasi atas waktu, tenaga, dan pikirannya dalam menjalankan aktivitas koperasi sehari-hari. Sebelum dibagikan, merupakan utang koperasi kepada pegawai. </a:t>
            </a:r>
          </a:p>
          <a:p>
            <a:pPr marL="1314450" lvl="2" indent="-333375" eaLnBrk="1" hangingPunct="1">
              <a:spcBef>
                <a:spcPts val="600"/>
              </a:spcBef>
              <a:buClr>
                <a:schemeClr val="accent1"/>
              </a:buClr>
              <a:buFont typeface="+mj-lt"/>
              <a:buAutoNum type="alphaLcPeriod"/>
              <a:defRPr/>
            </a:pPr>
            <a:r>
              <a:rPr lang="en-US" sz="1800" smtClean="0">
                <a:solidFill>
                  <a:schemeClr val="accent1"/>
                </a:solidFill>
                <a:effectLst>
                  <a:outerShdw blurRad="38100" dist="38100" dir="2700000" algn="tl">
                    <a:srgbClr val="000000">
                      <a:alpha val="43137"/>
                    </a:srgbClr>
                  </a:outerShdw>
                </a:effectLst>
              </a:rPr>
              <a:t>Dana Pendidikan</a:t>
            </a:r>
            <a:r>
              <a:rPr lang="en-US" sz="1800" smtClean="0">
                <a:effectLst>
                  <a:outerShdw blurRad="38100" dist="38100" dir="2700000" algn="tl">
                    <a:srgbClr val="000000">
                      <a:alpha val="43137"/>
                    </a:srgbClr>
                  </a:outerShdw>
                </a:effectLst>
              </a:rPr>
              <a:t>, dialokasikan untuk meningkatkan pendidikan anggota koperasi, pengurus koperasi, pegawai koperasi, atau pihak-pihak lain yang dipandang perlu menerima bantuan dana pendidikan.</a:t>
            </a:r>
          </a:p>
        </p:txBody>
      </p:sp>
      <p:sp>
        <p:nvSpPr>
          <p:cNvPr id="4" name="Slide Number Placeholder 3"/>
          <p:cNvSpPr>
            <a:spLocks noGrp="1"/>
          </p:cNvSpPr>
          <p:nvPr>
            <p:ph type="sldNum" sz="quarter" idx="12"/>
          </p:nvPr>
        </p:nvSpPr>
        <p:spPr/>
        <p:txBody>
          <a:bodyPr/>
          <a:lstStyle/>
          <a:p>
            <a:pPr>
              <a:defRPr/>
            </a:pPr>
            <a:fld id="{2B2F662E-64EF-4106-9852-B078698788E7}" type="slidenum">
              <a:rPr lang="en-US">
                <a:solidFill>
                  <a:schemeClr val="tx2"/>
                </a:solidFill>
                <a:effectLst>
                  <a:outerShdw blurRad="38100" dist="38100" dir="2700000" algn="tl">
                    <a:srgbClr val="000000">
                      <a:alpha val="43137"/>
                    </a:srgbClr>
                  </a:outerShdw>
                </a:effectLst>
              </a:rPr>
              <a:pPr>
                <a:defRPr/>
              </a:pPr>
              <a:t>10</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7763" name="Title 1"/>
          <p:cNvSpPr>
            <a:spLocks noGrp="1"/>
          </p:cNvSpPr>
          <p:nvPr>
            <p:ph type="title"/>
          </p:nvPr>
        </p:nvSpPr>
        <p:spPr/>
        <p:txBody>
          <a:bodyPr/>
          <a:lstStyle/>
          <a:p>
            <a:pPr algn="l" eaLnBrk="1" hangingPunct="1"/>
            <a:r>
              <a:rPr lang="es-ES" altLang="en-US" sz="3600" smtClean="0">
                <a:solidFill>
                  <a:schemeClr val="accent1"/>
                </a:solidFill>
              </a:rPr>
              <a:t>Sisa Hasil Usaha (SHU) </a:t>
            </a:r>
            <a:br>
              <a:rPr lang="es-ES" altLang="en-US" sz="3600" smtClean="0">
                <a:solidFill>
                  <a:schemeClr val="accent1"/>
                </a:solidFill>
              </a:rPr>
            </a:br>
            <a:r>
              <a:rPr lang="es-ES" altLang="en-US" sz="3600" smtClean="0">
                <a:solidFill>
                  <a:schemeClr val="accent1"/>
                </a:solidFill>
              </a:rPr>
              <a:t>dan Dana-dana</a:t>
            </a:r>
            <a:endParaRPr lang="en-US" altLang="en-US" sz="360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endParaRPr lang="en-US" sz="800" smtClean="0"/>
          </a:p>
          <a:p>
            <a:pPr eaLnBrk="1" hangingPunct="1">
              <a:spcBef>
                <a:spcPts val="600"/>
              </a:spcBef>
              <a:buClr>
                <a:schemeClr val="accent1"/>
              </a:buClr>
              <a:defRPr/>
            </a:pPr>
            <a:r>
              <a:rPr lang="en-US" sz="2400" smtClean="0"/>
              <a:t>Alokasi sisa hasil usaha suatu koperasi secara umum dapat dirinci sebagai berikut: </a:t>
            </a:r>
          </a:p>
          <a:p>
            <a:pPr marL="914400" lvl="1" indent="-457200" eaLnBrk="1" hangingPunct="1">
              <a:spcBef>
                <a:spcPts val="600"/>
              </a:spcBef>
              <a:buClr>
                <a:schemeClr val="accent1"/>
              </a:buClr>
              <a:buFont typeface="+mj-lt"/>
              <a:buAutoNum type="arabicPeriod" startAt="3"/>
              <a:defRPr/>
            </a:pPr>
            <a:r>
              <a:rPr lang="en-US" sz="2000" smtClean="0">
                <a:solidFill>
                  <a:schemeClr val="accent1"/>
                </a:solidFill>
                <a:effectLst>
                  <a:outerShdw blurRad="38100" dist="38100" dir="2700000" algn="tl">
                    <a:srgbClr val="000000">
                      <a:alpha val="43137"/>
                    </a:srgbClr>
                  </a:outerShdw>
                </a:effectLst>
              </a:rPr>
              <a:t>Dana-dana</a:t>
            </a:r>
            <a:r>
              <a:rPr lang="en-US" sz="2000" smtClean="0">
                <a:effectLst>
                  <a:outerShdw blurRad="38100" dist="38100" dir="2700000" algn="tl">
                    <a:srgbClr val="000000">
                      <a:alpha val="43137"/>
                    </a:srgbClr>
                  </a:outerShdw>
                </a:effectLst>
              </a:rPr>
              <a:t>, bagian dari SHU koperasi yang oleh undang-undang harus disisihkan untuk berbagai kegunaan, misalnya:</a:t>
            </a:r>
          </a:p>
          <a:p>
            <a:pPr marL="1323975" lvl="2" indent="-342900" eaLnBrk="1" hangingPunct="1">
              <a:spcBef>
                <a:spcPts val="600"/>
              </a:spcBef>
              <a:buClr>
                <a:schemeClr val="accent1"/>
              </a:buClr>
              <a:buFont typeface="+mj-lt"/>
              <a:buAutoNum type="alphaLcPeriod" startAt="4"/>
              <a:defRPr/>
            </a:pPr>
            <a:r>
              <a:rPr lang="en-US" sz="1800" smtClean="0">
                <a:solidFill>
                  <a:schemeClr val="accent1"/>
                </a:solidFill>
                <a:effectLst>
                  <a:outerShdw blurRad="38100" dist="38100" dir="2700000" algn="tl">
                    <a:srgbClr val="000000">
                      <a:alpha val="43137"/>
                    </a:srgbClr>
                  </a:outerShdw>
                </a:effectLst>
              </a:rPr>
              <a:t>Dana Pembangunan Daerah Kerja</a:t>
            </a:r>
            <a:r>
              <a:rPr lang="en-US" sz="1800" smtClean="0">
                <a:effectLst>
                  <a:outerShdw blurRad="38100" dist="38100" dir="2700000" algn="tl">
                    <a:srgbClr val="000000">
                      <a:alpha val="43137"/>
                    </a:srgbClr>
                  </a:outerShdw>
                </a:effectLst>
              </a:rPr>
              <a:t>, dialokasikan untuk memberikan sumbangan pembangunan di wilayah koperasi beroperasi. </a:t>
            </a:r>
            <a:br>
              <a:rPr lang="en-US" sz="1800" smtClean="0">
                <a:effectLst>
                  <a:outerShdw blurRad="38100" dist="38100" dir="2700000" algn="tl">
                    <a:srgbClr val="000000">
                      <a:alpha val="43137"/>
                    </a:srgbClr>
                  </a:outerShdw>
                </a:effectLst>
              </a:rPr>
            </a:br>
            <a:r>
              <a:rPr lang="en-US" sz="1800" smtClean="0">
                <a:effectLst>
                  <a:outerShdw blurRad="38100" dist="38100" dir="2700000" algn="tl">
                    <a:srgbClr val="000000">
                      <a:alpha val="43137"/>
                    </a:srgbClr>
                  </a:outerShdw>
                </a:effectLst>
              </a:rPr>
              <a:t>Dana ini merupakan kewajiban koperasi kepada masyarakat.</a:t>
            </a:r>
          </a:p>
          <a:p>
            <a:pPr marL="1314450" lvl="2" indent="-333375" eaLnBrk="1" hangingPunct="1">
              <a:spcBef>
                <a:spcPts val="600"/>
              </a:spcBef>
              <a:buClr>
                <a:schemeClr val="accent1"/>
              </a:buClr>
              <a:buFont typeface="+mj-lt"/>
              <a:buAutoNum type="alphaLcPeriod" startAt="4"/>
              <a:defRPr/>
            </a:pPr>
            <a:r>
              <a:rPr lang="en-US" sz="1800" smtClean="0">
                <a:solidFill>
                  <a:schemeClr val="accent1"/>
                </a:solidFill>
                <a:effectLst>
                  <a:outerShdw blurRad="38100" dist="38100" dir="2700000" algn="tl">
                    <a:srgbClr val="000000">
                      <a:alpha val="43137"/>
                    </a:srgbClr>
                  </a:outerShdw>
                </a:effectLst>
              </a:rPr>
              <a:t>Dana Sosial</a:t>
            </a:r>
            <a:r>
              <a:rPr lang="en-US" sz="1800" smtClean="0">
                <a:effectLst>
                  <a:outerShdw blurRad="38100" dist="38100" dir="2700000" algn="tl">
                    <a:srgbClr val="000000">
                      <a:alpha val="43137"/>
                    </a:srgbClr>
                  </a:outerShdw>
                </a:effectLst>
              </a:rPr>
              <a:t>, dialokasikan untuk berbagai kegiatan sosial di lokasi koperasi tersebut beroperasi. </a:t>
            </a:r>
            <a:br>
              <a:rPr lang="en-US" sz="1800" smtClean="0">
                <a:effectLst>
                  <a:outerShdw blurRad="38100" dist="38100" dir="2700000" algn="tl">
                    <a:srgbClr val="000000">
                      <a:alpha val="43137"/>
                    </a:srgbClr>
                  </a:outerShdw>
                </a:effectLst>
              </a:rPr>
            </a:br>
            <a:r>
              <a:rPr lang="en-US" sz="1800" smtClean="0">
                <a:effectLst>
                  <a:outerShdw blurRad="38100" dist="38100" dir="2700000" algn="tl">
                    <a:srgbClr val="000000">
                      <a:alpha val="43137"/>
                    </a:srgbClr>
                  </a:outerShdw>
                </a:effectLst>
              </a:rPr>
              <a:t>Dana ini merupakan kewajiban koperasi kepada masyarakat.</a:t>
            </a:r>
          </a:p>
        </p:txBody>
      </p:sp>
      <p:sp>
        <p:nvSpPr>
          <p:cNvPr id="4" name="Slide Number Placeholder 3"/>
          <p:cNvSpPr>
            <a:spLocks noGrp="1"/>
          </p:cNvSpPr>
          <p:nvPr>
            <p:ph type="sldNum" sz="quarter" idx="12"/>
          </p:nvPr>
        </p:nvSpPr>
        <p:spPr/>
        <p:txBody>
          <a:bodyPr/>
          <a:lstStyle/>
          <a:p>
            <a:pPr>
              <a:defRPr/>
            </a:pPr>
            <a:fld id="{843D6005-5439-4791-B548-9C622A48AD77}" type="slidenum">
              <a:rPr lang="en-US">
                <a:solidFill>
                  <a:schemeClr val="tx2"/>
                </a:solidFill>
                <a:effectLst>
                  <a:outerShdw blurRad="38100" dist="38100" dir="2700000" algn="tl">
                    <a:srgbClr val="000000">
                      <a:alpha val="43137"/>
                    </a:srgbClr>
                  </a:outerShdw>
                </a:effectLst>
              </a:rPr>
              <a:pPr>
                <a:defRPr/>
              </a:pPr>
              <a:t>11</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8787" name="Title 1"/>
          <p:cNvSpPr>
            <a:spLocks noGrp="1"/>
          </p:cNvSpPr>
          <p:nvPr>
            <p:ph type="title"/>
          </p:nvPr>
        </p:nvSpPr>
        <p:spPr/>
        <p:txBody>
          <a:bodyPr/>
          <a:lstStyle/>
          <a:p>
            <a:pPr algn="l" eaLnBrk="1" hangingPunct="1"/>
            <a:r>
              <a:rPr lang="es-ES" altLang="en-US" smtClean="0">
                <a:solidFill>
                  <a:schemeClr val="accent1"/>
                </a:solidFill>
              </a:rPr>
              <a:t>Metode Pembagian SHU</a:t>
            </a:r>
            <a:endParaRPr lang="en-US" altLang="en-US"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Pasal 5, ayat 1-c, Undang-undang Republik Indonesia Nomor 25 Tahun 1992, menyatakan: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Pembagian sisa hasil usaha (SHU) dilakukan secara adil sebanding dengan besarnya jasa usaha masing-masing anggota. </a:t>
            </a:r>
          </a:p>
          <a:p>
            <a:pPr eaLnBrk="1" hangingPunct="1">
              <a:spcBef>
                <a:spcPts val="600"/>
              </a:spcBef>
              <a:buClr>
                <a:schemeClr val="accent1"/>
              </a:buClr>
              <a:defRPr/>
            </a:pPr>
            <a:r>
              <a:rPr lang="en-US" sz="2400" smtClean="0"/>
              <a:t>Dalam pasal 5 ayat 1-d disebutkan: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Pemberian balas jasa terhadap modal diberikan secara terbatas.</a:t>
            </a:r>
          </a:p>
          <a:p>
            <a:pPr eaLnBrk="1" hangingPunct="1">
              <a:spcBef>
                <a:spcPts val="600"/>
              </a:spcBef>
              <a:buClr>
                <a:schemeClr val="accent1"/>
              </a:buClr>
              <a:defRPr/>
            </a:pPr>
            <a:r>
              <a:rPr lang="en-US" sz="2400" smtClean="0"/>
              <a:t>Dalam pasal 45 ayat 2 Undang-undang yang sama juga disebutkan: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SHU, setelah dikurangi cadangan, akan dibagikan kepada anggota sebanding dengan jasa usaha yang dilakukan masing-masing anggota kepada koperasi, serta digunakan untuk keperluan pendidikan perkoperasian dan keperluan lain sesuai keputusan rapat anggota.</a:t>
            </a:r>
            <a:endParaRPr lang="en-US" sz="14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90B0BF99-0F13-441F-9C3C-30B5B418CEB0}" type="slidenum">
              <a:rPr lang="en-US">
                <a:solidFill>
                  <a:schemeClr val="tx2"/>
                </a:solidFill>
                <a:effectLst>
                  <a:outerShdw blurRad="38100" dist="38100" dir="2700000" algn="tl">
                    <a:srgbClr val="000000">
                      <a:alpha val="43137"/>
                    </a:srgbClr>
                  </a:outerShdw>
                </a:effectLst>
              </a:rPr>
              <a:pPr>
                <a:defRPr/>
              </a:pPr>
              <a:t>12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9811" name="Title 1"/>
          <p:cNvSpPr>
            <a:spLocks noGrp="1"/>
          </p:cNvSpPr>
          <p:nvPr>
            <p:ph type="title"/>
          </p:nvPr>
        </p:nvSpPr>
        <p:spPr/>
        <p:txBody>
          <a:bodyPr/>
          <a:lstStyle/>
          <a:p>
            <a:pPr algn="l" eaLnBrk="1" hangingPunct="1"/>
            <a:r>
              <a:rPr lang="es-ES" altLang="en-US" smtClean="0">
                <a:solidFill>
                  <a:schemeClr val="accent1"/>
                </a:solidFill>
              </a:rPr>
              <a:t>Metode Pembagian SHU</a:t>
            </a:r>
            <a:endParaRPr lang="en-US" altLang="en-US" smtClean="0">
              <a:solidFill>
                <a:schemeClr val="accent1"/>
              </a:solidFill>
            </a:endParaRPr>
          </a:p>
        </p:txBody>
      </p:sp>
      <p:sp>
        <p:nvSpPr>
          <p:cNvPr id="4" name="Slide Number Placeholder 3"/>
          <p:cNvSpPr>
            <a:spLocks noGrp="1"/>
          </p:cNvSpPr>
          <p:nvPr>
            <p:ph type="sldNum" sz="quarter" idx="12"/>
          </p:nvPr>
        </p:nvSpPr>
        <p:spPr/>
        <p:txBody>
          <a:bodyPr/>
          <a:lstStyle/>
          <a:p>
            <a:pPr>
              <a:defRPr/>
            </a:pPr>
            <a:fld id="{59EC2324-E451-49E4-B954-50ECCDB7FDE3}" type="slidenum">
              <a:rPr lang="en-US">
                <a:solidFill>
                  <a:schemeClr val="tx2"/>
                </a:solidFill>
                <a:effectLst>
                  <a:outerShdw blurRad="38100" dist="38100" dir="2700000" algn="tl">
                    <a:srgbClr val="000000">
                      <a:alpha val="43137"/>
                    </a:srgbClr>
                  </a:outerShdw>
                </a:effectLst>
              </a:rPr>
              <a:pPr>
                <a:defRPr/>
              </a:pPr>
              <a:t>13</a:t>
            </a:fld>
            <a:endParaRPr lang="en-US">
              <a:solidFill>
                <a:schemeClr val="tx2"/>
              </a:solidFill>
              <a:effectLst>
                <a:outerShdw blurRad="38100" dist="38100" dir="2700000" algn="tl">
                  <a:srgbClr val="000000">
                    <a:alpha val="43137"/>
                  </a:srgbClr>
                </a:outerShdw>
              </a:effectLst>
            </a:endParaRPr>
          </a:p>
        </p:txBody>
      </p:sp>
      <p:pic>
        <p:nvPicPr>
          <p:cNvPr id="119813"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44563" y="1714500"/>
            <a:ext cx="7254875" cy="1271588"/>
          </a:xfrm>
          <a:noFill/>
        </p:spPr>
      </p:pic>
      <p:pic>
        <p:nvPicPr>
          <p:cNvPr id="1198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0025" y="3338513"/>
            <a:ext cx="620395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3512E9E0-FBCC-4B39-AD42-F0D553A4F1A3}" type="slidenum">
              <a:rPr lang="en-US">
                <a:solidFill>
                  <a:schemeClr val="tx2"/>
                </a:solidFill>
                <a:effectLst>
                  <a:outerShdw blurRad="38100" dist="38100" dir="2700000" algn="tl">
                    <a:srgbClr val="000000">
                      <a:alpha val="43137"/>
                    </a:srgbClr>
                  </a:outerShdw>
                </a:effectLst>
              </a:rPr>
              <a:pPr>
                <a:defRPr/>
              </a:pPr>
              <a:t>14</a:t>
            </a:fld>
            <a:endParaRPr lang="en-US">
              <a:solidFill>
                <a:schemeClr val="tx2"/>
              </a:solidFill>
              <a:effectLst>
                <a:outerShdw blurRad="38100" dist="38100" dir="2700000" algn="tl">
                  <a:srgbClr val="000000">
                    <a:alpha val="43137"/>
                  </a:srgbClr>
                </a:outerShdw>
              </a:effectLst>
            </a:endParaRPr>
          </a:p>
        </p:txBody>
      </p:sp>
      <p:pic>
        <p:nvPicPr>
          <p:cNvPr id="120836"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624138" y="461963"/>
            <a:ext cx="3895725" cy="895350"/>
          </a:xfrm>
          <a:noFill/>
        </p:spPr>
      </p:pic>
      <p:pic>
        <p:nvPicPr>
          <p:cNvPr id="1208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38" y="1714500"/>
            <a:ext cx="387667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3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714500"/>
            <a:ext cx="3886200"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0839"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2125" y="4271963"/>
            <a:ext cx="56197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50BF943-E9A6-40C7-A3DC-869EFAAF850E}" type="slidenum">
              <a:rPr lang="en-US">
                <a:solidFill>
                  <a:schemeClr val="tx2"/>
                </a:solidFill>
                <a:effectLst>
                  <a:outerShdw blurRad="38100" dist="38100" dir="2700000" algn="tl">
                    <a:srgbClr val="000000">
                      <a:alpha val="43137"/>
                    </a:srgbClr>
                  </a:outerShdw>
                </a:effectLst>
              </a:rPr>
              <a:pPr>
                <a:defRPr/>
              </a:pPr>
              <a:t>15</a:t>
            </a:fld>
            <a:endParaRPr lang="en-US">
              <a:solidFill>
                <a:schemeClr val="tx2"/>
              </a:solidFill>
              <a:effectLst>
                <a:outerShdw blurRad="38100" dist="38100" dir="2700000" algn="tl">
                  <a:srgbClr val="000000">
                    <a:alpha val="43137"/>
                  </a:srgbClr>
                </a:outerShdw>
              </a:effectLst>
            </a:endParaRPr>
          </a:p>
        </p:txBody>
      </p:sp>
      <p:pic>
        <p:nvPicPr>
          <p:cNvPr id="121860" name="Picture 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409825" y="319088"/>
            <a:ext cx="4324350" cy="2247900"/>
          </a:xfrm>
          <a:noFill/>
        </p:spPr>
      </p:pic>
      <p:pic>
        <p:nvPicPr>
          <p:cNvPr id="12186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0313" y="2638425"/>
            <a:ext cx="41433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2"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25" y="3962400"/>
            <a:ext cx="4838700"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08547" name="Title 1"/>
          <p:cNvSpPr>
            <a:spLocks noGrp="1"/>
          </p:cNvSpPr>
          <p:nvPr>
            <p:ph type="title"/>
          </p:nvPr>
        </p:nvSpPr>
        <p:spPr/>
        <p:txBody>
          <a:bodyPr/>
          <a:lstStyle/>
          <a:p>
            <a:pPr algn="l" eaLnBrk="1" hangingPunct="1"/>
            <a:r>
              <a:rPr lang="en-US" altLang="en-US" smtClean="0">
                <a:solidFill>
                  <a:schemeClr val="accent1"/>
                </a:solidFill>
              </a:rPr>
              <a:t>Ekuitas Koperasi</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r>
              <a:rPr lang="en-US" sz="2400" smtClean="0"/>
              <a:t>Ekuitas adalah selisih antara total kekayaan suatu badan usaha dengan total utangnya.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Artinya, ekuitas merupakan </a:t>
            </a:r>
            <a:r>
              <a:rPr lang="en-US" sz="2000" smtClean="0">
                <a:solidFill>
                  <a:schemeClr val="accent1"/>
                </a:solidFill>
                <a:effectLst>
                  <a:outerShdw blurRad="38100" dist="38100" dir="2700000" algn="tl">
                    <a:srgbClr val="000000">
                      <a:alpha val="43137"/>
                    </a:srgbClr>
                  </a:outerShdw>
                </a:effectLst>
              </a:rPr>
              <a:t>kekayaan bersih </a:t>
            </a:r>
            <a:r>
              <a:rPr lang="en-US" sz="2000" smtClean="0">
                <a:effectLst>
                  <a:outerShdw blurRad="38100" dist="38100" dir="2700000" algn="tl">
                    <a:srgbClr val="000000">
                      <a:alpha val="43137"/>
                    </a:srgbClr>
                  </a:outerShdw>
                </a:effectLst>
              </a:rPr>
              <a:t>badan usaha tersebut. </a:t>
            </a:r>
          </a:p>
          <a:p>
            <a:pPr eaLnBrk="1" hangingPunct="1">
              <a:spcBef>
                <a:spcPts val="600"/>
              </a:spcBef>
              <a:buClr>
                <a:schemeClr val="accent1"/>
              </a:buClr>
              <a:defRPr/>
            </a:pPr>
            <a:r>
              <a:rPr lang="en-US" sz="2400" smtClean="0"/>
              <a:t>Ekuitas koperasi terdiri dari modal anggota, dalam bentuk: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simpanan pokok, simpanan wajib, dan simpanan lain yang memiliki karakteristik yang sama dengan simpanan pokok atau simpanan wajib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modal penyertaan dan modal sumbangan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cadangan</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sisa hasil usaha yang belum dibagi</a:t>
            </a:r>
            <a:endParaRPr lang="en-US" sz="16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BE89376-23C1-4ECA-BE8D-3F244C2BD04A}" type="slidenum">
              <a:rPr lang="en-US">
                <a:solidFill>
                  <a:schemeClr val="tx2"/>
                </a:solidFill>
                <a:effectLst>
                  <a:outerShdw blurRad="38100" dist="38100" dir="2700000" algn="tl">
                    <a:srgbClr val="000000">
                      <a:alpha val="43137"/>
                    </a:srgbClr>
                  </a:outerShdw>
                </a:effectLst>
              </a:rPr>
              <a:pPr>
                <a:defRPr/>
              </a:pPr>
              <a:t>2</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09571" name="Title 1"/>
          <p:cNvSpPr>
            <a:spLocks noGrp="1"/>
          </p:cNvSpPr>
          <p:nvPr>
            <p:ph type="title"/>
          </p:nvPr>
        </p:nvSpPr>
        <p:spPr/>
        <p:txBody>
          <a:bodyPr/>
          <a:lstStyle/>
          <a:p>
            <a:pPr algn="l" eaLnBrk="1" hangingPunct="1"/>
            <a:r>
              <a:rPr lang="en-US" altLang="en-US" smtClean="0">
                <a:solidFill>
                  <a:schemeClr val="accent1"/>
                </a:solidFill>
              </a:rPr>
              <a:t>Ekuitas Koperasi</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a:defRPr/>
            </a:pPr>
            <a:r>
              <a:rPr lang="en-US" sz="2400" b="1" smtClean="0"/>
              <a:t>Modal anggota</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Istilah </a:t>
            </a:r>
            <a:r>
              <a:rPr lang="en-US" sz="2000" smtClean="0">
                <a:solidFill>
                  <a:schemeClr val="accent1"/>
                </a:solidFill>
                <a:effectLst>
                  <a:outerShdw blurRad="38100" dist="38100" dir="2700000" algn="tl">
                    <a:srgbClr val="000000">
                      <a:alpha val="43137"/>
                    </a:srgbClr>
                  </a:outerShdw>
                </a:effectLst>
              </a:rPr>
              <a:t>modal</a:t>
            </a:r>
            <a:r>
              <a:rPr lang="en-US" sz="2000" smtClean="0">
                <a:effectLst>
                  <a:outerShdw blurRad="38100" dist="38100" dir="2700000" algn="tl">
                    <a:srgbClr val="000000">
                      <a:alpha val="43137"/>
                    </a:srgbClr>
                  </a:outerShdw>
                </a:effectLst>
              </a:rPr>
              <a:t> dalam pengertian ini cenderung sebagai sumber pembelanjaan usaha dari setoran anggota. </a:t>
            </a:r>
          </a:p>
          <a:p>
            <a:pPr marL="1257300" lvl="2" indent="-342900" eaLnBrk="1" hangingPunct="1">
              <a:spcBef>
                <a:spcPts val="600"/>
              </a:spcBef>
              <a:buClr>
                <a:schemeClr val="accent1"/>
              </a:buClr>
              <a:buFont typeface="+mj-lt"/>
              <a:buAutoNum type="alphaLcPeriod"/>
              <a:defRPr/>
            </a:pPr>
            <a:r>
              <a:rPr lang="en-US" sz="1800" smtClean="0">
                <a:solidFill>
                  <a:schemeClr val="accent1"/>
                </a:solidFill>
                <a:effectLst>
                  <a:outerShdw blurRad="38100" dist="38100" dir="2700000" algn="tl">
                    <a:srgbClr val="000000">
                      <a:alpha val="43137"/>
                    </a:srgbClr>
                  </a:outerShdw>
                </a:effectLst>
              </a:rPr>
              <a:t>Simpanan Pokok</a:t>
            </a:r>
            <a:r>
              <a:rPr lang="en-US" sz="1800" smtClean="0">
                <a:effectLst>
                  <a:outerShdw blurRad="38100" dist="38100" dir="2700000" algn="tl">
                    <a:srgbClr val="000000">
                      <a:alpha val="43137"/>
                    </a:srgbClr>
                  </a:outerShdw>
                </a:effectLst>
              </a:rPr>
              <a:t>, sejumlah nilai uang tertentu yang harus disetorkan pada waktu masuk menjadi anggota. Tidak dapat diambil kembali selama masih menjadi anggota koperasi.</a:t>
            </a:r>
          </a:p>
          <a:p>
            <a:pPr marL="1257300" lvl="2" indent="-342900" eaLnBrk="1" hangingPunct="1">
              <a:spcBef>
                <a:spcPts val="600"/>
              </a:spcBef>
              <a:buClr>
                <a:schemeClr val="accent1"/>
              </a:buClr>
              <a:buFont typeface="+mj-lt"/>
              <a:buAutoNum type="alphaLcPeriod"/>
              <a:defRPr/>
            </a:pPr>
            <a:r>
              <a:rPr lang="en-US" sz="1800" smtClean="0">
                <a:solidFill>
                  <a:schemeClr val="accent1"/>
                </a:solidFill>
                <a:effectLst>
                  <a:outerShdw blurRad="38100" dist="38100" dir="2700000" algn="tl">
                    <a:srgbClr val="000000">
                      <a:alpha val="43137"/>
                    </a:srgbClr>
                  </a:outerShdw>
                </a:effectLst>
              </a:rPr>
              <a:t>Simpanan Wajib</a:t>
            </a:r>
            <a:r>
              <a:rPr lang="en-US" sz="1800" smtClean="0">
                <a:effectLst>
                  <a:outerShdw blurRad="38100" dist="38100" dir="2700000" algn="tl">
                    <a:srgbClr val="000000">
                      <a:alpha val="43137"/>
                    </a:srgbClr>
                  </a:outerShdw>
                </a:effectLst>
              </a:rPr>
              <a:t>, sejumlah simpanan tertentu yang harus dibayarkan oleh anggota dalam waktu dan kesempatan tertentu, misalnya sebulan sekali. Dapat diambil kembali dengan cara yang diatur lebih lanjut dalam anggaran dasar, anggaran rumah tangga, dan keputusan rapat anggota.</a:t>
            </a:r>
          </a:p>
          <a:p>
            <a:pPr marL="1257300" lvl="2" indent="-342900" eaLnBrk="1" hangingPunct="1">
              <a:spcBef>
                <a:spcPts val="600"/>
              </a:spcBef>
              <a:buClr>
                <a:schemeClr val="accent1"/>
              </a:buClr>
              <a:buFont typeface="+mj-lt"/>
              <a:buAutoNum type="alphaLcPeriod"/>
              <a:defRPr/>
            </a:pPr>
            <a:r>
              <a:rPr lang="en-US" sz="1800" smtClean="0">
                <a:solidFill>
                  <a:schemeClr val="accent1"/>
                </a:solidFill>
                <a:effectLst>
                  <a:outerShdw blurRad="38100" dist="38100" dir="2700000" algn="tl">
                    <a:srgbClr val="000000">
                      <a:alpha val="43137"/>
                    </a:srgbClr>
                  </a:outerShdw>
                </a:effectLst>
              </a:rPr>
              <a:t>Simpanan Sukarela</a:t>
            </a:r>
            <a:r>
              <a:rPr lang="en-US" sz="1800" smtClean="0">
                <a:effectLst>
                  <a:outerShdw blurRad="38100" dist="38100" dir="2700000" algn="tl">
                    <a:srgbClr val="000000">
                      <a:alpha val="43137"/>
                    </a:srgbClr>
                  </a:outerShdw>
                </a:effectLst>
              </a:rPr>
              <a:t>, sejumlah tertentu yang diserahkan oleh anggota atau bukan anggota kepada koperasi atas kehendak sendiri sebagai simpanan. Simpanan sukarela tidak dapat dikelompokkan sebagai modal koperasi karena tidak permanen (dapat ditarik sewaktu-waktu oleh anggota).</a:t>
            </a:r>
          </a:p>
        </p:txBody>
      </p:sp>
      <p:sp>
        <p:nvSpPr>
          <p:cNvPr id="4" name="Slide Number Placeholder 3"/>
          <p:cNvSpPr>
            <a:spLocks noGrp="1"/>
          </p:cNvSpPr>
          <p:nvPr>
            <p:ph type="sldNum" sz="quarter" idx="12"/>
          </p:nvPr>
        </p:nvSpPr>
        <p:spPr/>
        <p:txBody>
          <a:bodyPr/>
          <a:lstStyle/>
          <a:p>
            <a:pPr>
              <a:defRPr/>
            </a:pPr>
            <a:fld id="{5DB7FAB5-2C98-400B-B8DC-740D2175772C}" type="slidenum">
              <a:rPr lang="en-US">
                <a:solidFill>
                  <a:schemeClr val="tx2"/>
                </a:solidFill>
                <a:effectLst>
                  <a:outerShdw blurRad="38100" dist="38100" dir="2700000" algn="tl">
                    <a:srgbClr val="000000">
                      <a:alpha val="43137"/>
                    </a:srgbClr>
                  </a:outerShdw>
                </a:effectLst>
              </a:rPr>
              <a:pPr>
                <a:defRPr/>
              </a:pPr>
              <a:t>3</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0595" name="Title 1"/>
          <p:cNvSpPr>
            <a:spLocks noGrp="1"/>
          </p:cNvSpPr>
          <p:nvPr>
            <p:ph type="title"/>
          </p:nvPr>
        </p:nvSpPr>
        <p:spPr/>
        <p:txBody>
          <a:bodyPr/>
          <a:lstStyle/>
          <a:p>
            <a:pPr algn="l" eaLnBrk="1" hangingPunct="1"/>
            <a:r>
              <a:rPr lang="en-US" altLang="en-US" smtClean="0">
                <a:solidFill>
                  <a:schemeClr val="accent1"/>
                </a:solidFill>
              </a:rPr>
              <a:t>Ekuitas Koperasi</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startAt="2"/>
              <a:defRPr/>
            </a:pPr>
            <a:r>
              <a:rPr lang="en-US" sz="2400" b="1" smtClean="0"/>
              <a:t>Modal sumbangan</a:t>
            </a:r>
            <a:r>
              <a:rPr lang="en-US" sz="2400" smtClean="0"/>
              <a:t>, sejumlah uang atau barang modal yang dapat dinilai dengan uang yang diterima dari pihak lain yang bersifat hibah dan tidak mengikat.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Tidak dapat dibagikan kepada anggota koperasi selama koperasi belum dibubarkan.</a:t>
            </a:r>
          </a:p>
          <a:p>
            <a:pPr marL="457200" indent="-457200" eaLnBrk="1" hangingPunct="1">
              <a:spcBef>
                <a:spcPts val="600"/>
              </a:spcBef>
              <a:buClr>
                <a:schemeClr val="accent1"/>
              </a:buClr>
              <a:buFont typeface="+mj-lt"/>
              <a:buAutoNum type="arabicPeriod" startAt="2"/>
              <a:defRPr/>
            </a:pPr>
            <a:r>
              <a:rPr lang="en-US" sz="2400" b="1" smtClean="0"/>
              <a:t>Modal penyertaan</a:t>
            </a:r>
            <a:r>
              <a:rPr lang="en-US" sz="2400" smtClean="0"/>
              <a:t>, sejumlah uang atau barang modal yang dapat dinilai dengan uang yang ditanamkan oleh pemodal untuk menambah dan memperkuat struktur permodalan demi meningkatkan usaha koperasi.</a:t>
            </a:r>
          </a:p>
          <a:p>
            <a:pPr marL="457200" indent="-457200" eaLnBrk="1" hangingPunct="1">
              <a:spcBef>
                <a:spcPts val="600"/>
              </a:spcBef>
              <a:buClr>
                <a:schemeClr val="accent1"/>
              </a:buClr>
              <a:buFont typeface="+mj-lt"/>
              <a:buAutoNum type="arabicPeriod" startAt="2"/>
              <a:defRPr/>
            </a:pPr>
            <a:r>
              <a:rPr lang="en-US" sz="2400" b="1" smtClean="0"/>
              <a:t>Modal penyetaraan partisipasi anggota</a:t>
            </a:r>
            <a:r>
              <a:rPr lang="en-US" sz="2400" smtClean="0"/>
              <a:t>, kelebihan setoran simpanan pokok dan wajib dari anggota baru, di atas nilai nominal simpanan pokok dan wajib dari anggota pendiri.</a:t>
            </a:r>
          </a:p>
        </p:txBody>
      </p:sp>
      <p:sp>
        <p:nvSpPr>
          <p:cNvPr id="4" name="Slide Number Placeholder 3"/>
          <p:cNvSpPr>
            <a:spLocks noGrp="1"/>
          </p:cNvSpPr>
          <p:nvPr>
            <p:ph type="sldNum" sz="quarter" idx="12"/>
          </p:nvPr>
        </p:nvSpPr>
        <p:spPr/>
        <p:txBody>
          <a:bodyPr/>
          <a:lstStyle/>
          <a:p>
            <a:pPr>
              <a:defRPr/>
            </a:pPr>
            <a:fld id="{2EB79E18-8B3D-4DE4-BF0C-E47EBBDCCD05}" type="slidenum">
              <a:rPr lang="en-US">
                <a:solidFill>
                  <a:schemeClr val="tx2"/>
                </a:solidFill>
                <a:effectLst>
                  <a:outerShdw blurRad="38100" dist="38100" dir="2700000" algn="tl">
                    <a:srgbClr val="000000">
                      <a:alpha val="43137"/>
                    </a:srgbClr>
                  </a:outerShdw>
                </a:effectLst>
              </a:rPr>
              <a:pPr>
                <a:defRPr/>
              </a:pPr>
              <a:t>4</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1619" name="Title 1"/>
          <p:cNvSpPr>
            <a:spLocks noGrp="1"/>
          </p:cNvSpPr>
          <p:nvPr>
            <p:ph type="title"/>
          </p:nvPr>
        </p:nvSpPr>
        <p:spPr/>
        <p:txBody>
          <a:bodyPr/>
          <a:lstStyle/>
          <a:p>
            <a:pPr algn="l" eaLnBrk="1" hangingPunct="1"/>
            <a:r>
              <a:rPr lang="en-US" altLang="en-US" smtClean="0">
                <a:solidFill>
                  <a:schemeClr val="accent1"/>
                </a:solidFill>
              </a:rPr>
              <a:t>Ekuitas Koperasi</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startAt="5"/>
              <a:defRPr/>
            </a:pPr>
            <a:r>
              <a:rPr lang="en-US" sz="2400" b="1" smtClean="0"/>
              <a:t>Sisa Hasil Usaha (SHU) periode berjalan</a:t>
            </a:r>
            <a:r>
              <a:rPr lang="en-US" sz="2400" smtClean="0"/>
              <a:t>, selisih antara penghasilan yang diterima selama periode tertentu dan pengorbanan (beban) yang dikeluarkan untuk memperoleh penghasilan itu, yang belum dialokasikan ke berbagai dana.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Akun ini hanya akan muncul dalam laporan keuangan bulanan.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Dalam laporan keuangan tahunan, setelah koperasi membuat ayat jurnal penutup serta mengalokasikan SHU ke Dana-dana dan Cadangan, akun SHU Periode Berjalan tidak disajikan lagi.</a:t>
            </a:r>
          </a:p>
        </p:txBody>
      </p:sp>
      <p:sp>
        <p:nvSpPr>
          <p:cNvPr id="4" name="Slide Number Placeholder 3"/>
          <p:cNvSpPr>
            <a:spLocks noGrp="1"/>
          </p:cNvSpPr>
          <p:nvPr>
            <p:ph type="sldNum" sz="quarter" idx="12"/>
          </p:nvPr>
        </p:nvSpPr>
        <p:spPr/>
        <p:txBody>
          <a:bodyPr/>
          <a:lstStyle/>
          <a:p>
            <a:pPr>
              <a:defRPr/>
            </a:pPr>
            <a:fld id="{A943C96F-CDFA-4801-9647-B79A58785BE5}" type="slidenum">
              <a:rPr lang="en-US">
                <a:solidFill>
                  <a:schemeClr val="tx2"/>
                </a:solidFill>
                <a:effectLst>
                  <a:outerShdw blurRad="38100" dist="38100" dir="2700000" algn="tl">
                    <a:srgbClr val="000000">
                      <a:alpha val="43137"/>
                    </a:srgbClr>
                  </a:outerShdw>
                </a:effectLst>
              </a:rPr>
              <a:pPr>
                <a:defRPr/>
              </a:pPr>
              <a:t>5</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2643" name="Title 1"/>
          <p:cNvSpPr>
            <a:spLocks noGrp="1"/>
          </p:cNvSpPr>
          <p:nvPr>
            <p:ph type="title"/>
          </p:nvPr>
        </p:nvSpPr>
        <p:spPr/>
        <p:txBody>
          <a:bodyPr/>
          <a:lstStyle/>
          <a:p>
            <a:pPr algn="l" eaLnBrk="1" hangingPunct="1"/>
            <a:r>
              <a:rPr lang="en-US" altLang="en-US" smtClean="0">
                <a:solidFill>
                  <a:schemeClr val="accent1"/>
                </a:solidFill>
              </a:rPr>
              <a:t>Ekuitas Koperasi</a:t>
            </a:r>
          </a:p>
        </p:txBody>
      </p:sp>
      <p:sp>
        <p:nvSpPr>
          <p:cNvPr id="6147" name="Content Placeholder 2"/>
          <p:cNvSpPr>
            <a:spLocks noGrp="1"/>
          </p:cNvSpPr>
          <p:nvPr>
            <p:ph idx="1"/>
          </p:nvPr>
        </p:nvSpPr>
        <p:spPr>
          <a:xfrm>
            <a:off x="457200" y="1428750"/>
            <a:ext cx="8229600" cy="4857750"/>
          </a:xfrm>
        </p:spPr>
        <p:txBody>
          <a:bodyPr/>
          <a:lstStyle/>
          <a:p>
            <a:pPr marL="457200" indent="-457200" eaLnBrk="1" hangingPunct="1">
              <a:spcBef>
                <a:spcPts val="600"/>
              </a:spcBef>
              <a:buClr>
                <a:schemeClr val="accent1"/>
              </a:buClr>
              <a:buFont typeface="+mj-lt"/>
              <a:buAutoNum type="arabicPeriod" startAt="6"/>
              <a:defRPr/>
            </a:pPr>
            <a:r>
              <a:rPr lang="en-US" sz="2400" b="1" smtClean="0"/>
              <a:t>Cadangan</a:t>
            </a:r>
            <a:r>
              <a:rPr lang="en-US" sz="2400" smtClean="0"/>
              <a:t>, bagian dari sisa hasil usaha yang disisihkan sesuai anggaran dasar atau ketetapan rapat anggota.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Bagian dari SHU yang ditahan koperasi, dapat digunakan untuk pengembangan usaha koperasi atau menutup kerugian yang mungkin timbul di masa mendatang. </a:t>
            </a:r>
          </a:p>
          <a:p>
            <a:pPr marL="857250" lvl="1" indent="-319088" eaLnBrk="1" hangingPunct="1">
              <a:spcBef>
                <a:spcPts val="600"/>
              </a:spcBef>
              <a:buClr>
                <a:schemeClr val="accent1"/>
              </a:buClr>
              <a:defRPr/>
            </a:pPr>
            <a:r>
              <a:rPr lang="en-US" sz="2000" smtClean="0">
                <a:effectLst>
                  <a:outerShdw blurRad="38100" dist="38100" dir="2700000" algn="tl">
                    <a:srgbClr val="000000">
                      <a:alpha val="43137"/>
                    </a:srgbClr>
                  </a:outerShdw>
                </a:effectLst>
              </a:rPr>
              <a:t>Jika koperasi dibubarkan, cadangan tidak dapat dikembalikan kepada anggota koperasi tetapi harus diberikan kepada koperasi atau badan usaha lain yang memiliki azas dan tujuan yang sama dengan koperasi tersebut.</a:t>
            </a:r>
          </a:p>
        </p:txBody>
      </p:sp>
      <p:sp>
        <p:nvSpPr>
          <p:cNvPr id="4" name="Slide Number Placeholder 3"/>
          <p:cNvSpPr>
            <a:spLocks noGrp="1"/>
          </p:cNvSpPr>
          <p:nvPr>
            <p:ph type="sldNum" sz="quarter" idx="12"/>
          </p:nvPr>
        </p:nvSpPr>
        <p:spPr/>
        <p:txBody>
          <a:bodyPr/>
          <a:lstStyle/>
          <a:p>
            <a:pPr>
              <a:defRPr/>
            </a:pPr>
            <a:fld id="{F1A968B8-BBA8-4A4B-B351-1B0794BCD6B1}" type="slidenum">
              <a:rPr lang="en-US">
                <a:solidFill>
                  <a:schemeClr val="tx2"/>
                </a:solidFill>
                <a:effectLst>
                  <a:outerShdw blurRad="38100" dist="38100" dir="2700000" algn="tl">
                    <a:srgbClr val="000000">
                      <a:alpha val="43137"/>
                    </a:srgbClr>
                  </a:outerShdw>
                </a:effectLst>
              </a:rPr>
              <a:pPr>
                <a:defRPr/>
              </a:pPr>
              <a:t>6</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3667" name="Title 1"/>
          <p:cNvSpPr>
            <a:spLocks noGrp="1"/>
          </p:cNvSpPr>
          <p:nvPr>
            <p:ph type="title"/>
          </p:nvPr>
        </p:nvSpPr>
        <p:spPr/>
        <p:txBody>
          <a:bodyPr/>
          <a:lstStyle/>
          <a:p>
            <a:pPr algn="l" eaLnBrk="1" hangingPunct="1"/>
            <a:r>
              <a:rPr lang="en-US" altLang="en-US" sz="3600" smtClean="0">
                <a:solidFill>
                  <a:schemeClr val="accent1"/>
                </a:solidFill>
              </a:rPr>
              <a:t>Setoran dan Penarikan </a:t>
            </a:r>
            <a:br>
              <a:rPr lang="en-US" altLang="en-US" sz="3600" smtClean="0">
                <a:solidFill>
                  <a:schemeClr val="accent1"/>
                </a:solidFill>
              </a:rPr>
            </a:br>
            <a:r>
              <a:rPr lang="en-US" altLang="en-US" sz="3600" smtClean="0">
                <a:solidFill>
                  <a:schemeClr val="accent1"/>
                </a:solidFill>
              </a:rPr>
              <a:t>Ekuitas Anggota</a:t>
            </a: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endParaRPr lang="en-US" sz="800" smtClean="0"/>
          </a:p>
          <a:p>
            <a:pPr eaLnBrk="1" hangingPunct="1">
              <a:spcBef>
                <a:spcPts val="600"/>
              </a:spcBef>
              <a:buClr>
                <a:schemeClr val="accent1"/>
              </a:buClr>
              <a:defRPr/>
            </a:pPr>
            <a:r>
              <a:rPr lang="en-US" sz="2400" smtClean="0"/>
              <a:t>Transaksi-transaksi yang berkaitan dengan ekuitas koperasi harus dicatat secara terinci mengenai jenis ekuitas koperasi yang sedang ditransaksikan.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Jika merupakan transaksi setoran </a:t>
            </a:r>
            <a:r>
              <a:rPr lang="en-US" sz="2000" smtClean="0">
                <a:solidFill>
                  <a:schemeClr val="accent1"/>
                </a:solidFill>
                <a:effectLst>
                  <a:outerShdw blurRad="38100" dist="38100" dir="2700000" algn="tl">
                    <a:srgbClr val="000000">
                      <a:alpha val="43137"/>
                    </a:srgbClr>
                  </a:outerShdw>
                </a:effectLst>
              </a:rPr>
              <a:t>simpanan pokok </a:t>
            </a:r>
            <a:r>
              <a:rPr lang="en-US" sz="2000" smtClean="0">
                <a:effectLst>
                  <a:outerShdw blurRad="38100" dist="38100" dir="2700000" algn="tl">
                    <a:srgbClr val="000000">
                      <a:alpha val="43137"/>
                    </a:srgbClr>
                  </a:outerShdw>
                </a:effectLst>
              </a:rPr>
              <a:t>anggota, harus menggunakan akun Simpanan Pokok di sisi kredit.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Jika merupakan transaksi setoran </a:t>
            </a:r>
            <a:r>
              <a:rPr lang="en-US" sz="2000" smtClean="0">
                <a:solidFill>
                  <a:schemeClr val="accent1"/>
                </a:solidFill>
                <a:effectLst>
                  <a:outerShdw blurRad="38100" dist="38100" dir="2700000" algn="tl">
                    <a:srgbClr val="000000">
                      <a:alpha val="43137"/>
                    </a:srgbClr>
                  </a:outerShdw>
                </a:effectLst>
              </a:rPr>
              <a:t>simpanan wajib </a:t>
            </a:r>
            <a:r>
              <a:rPr lang="en-US" sz="2000" smtClean="0">
                <a:effectLst>
                  <a:outerShdw blurRad="38100" dist="38100" dir="2700000" algn="tl">
                    <a:srgbClr val="000000">
                      <a:alpha val="43137"/>
                    </a:srgbClr>
                  </a:outerShdw>
                </a:effectLst>
              </a:rPr>
              <a:t>anggota, harus dicatat dan menggunakan akun Simpanan Wajib di sisi kredit.</a:t>
            </a:r>
            <a:endParaRPr lang="en-US" sz="1200" smtClean="0">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pPr>
              <a:defRPr/>
            </a:pPr>
            <a:fld id="{498DBF54-4B6D-40DA-AB2A-A7D04C7966A2}" type="slidenum">
              <a:rPr lang="en-US">
                <a:solidFill>
                  <a:schemeClr val="tx2"/>
                </a:solidFill>
                <a:effectLst>
                  <a:outerShdw blurRad="38100" dist="38100" dir="2700000" algn="tl">
                    <a:srgbClr val="000000">
                      <a:alpha val="43137"/>
                    </a:srgbClr>
                  </a:outerShdw>
                </a:effectLst>
              </a:rPr>
              <a:pPr>
                <a:defRPr/>
              </a:pPr>
              <a:t>7</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4691" name="Title 1"/>
          <p:cNvSpPr>
            <a:spLocks noGrp="1"/>
          </p:cNvSpPr>
          <p:nvPr>
            <p:ph type="title"/>
          </p:nvPr>
        </p:nvSpPr>
        <p:spPr/>
        <p:txBody>
          <a:bodyPr/>
          <a:lstStyle/>
          <a:p>
            <a:pPr algn="l" eaLnBrk="1" hangingPunct="1"/>
            <a:r>
              <a:rPr lang="es-ES" altLang="en-US" sz="3600" smtClean="0">
                <a:solidFill>
                  <a:schemeClr val="accent1"/>
                </a:solidFill>
              </a:rPr>
              <a:t>Sisa Hasil Usaha (SHU) </a:t>
            </a:r>
            <a:br>
              <a:rPr lang="es-ES" altLang="en-US" sz="3600" smtClean="0">
                <a:solidFill>
                  <a:schemeClr val="accent1"/>
                </a:solidFill>
              </a:rPr>
            </a:br>
            <a:r>
              <a:rPr lang="es-ES" altLang="en-US" sz="3600" smtClean="0">
                <a:solidFill>
                  <a:schemeClr val="accent1"/>
                </a:solidFill>
              </a:rPr>
              <a:t>dan Dana-dana</a:t>
            </a:r>
            <a:endParaRPr lang="en-US" altLang="en-US" sz="360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endParaRPr lang="en-US" sz="800" smtClean="0"/>
          </a:p>
          <a:p>
            <a:pPr eaLnBrk="1" hangingPunct="1">
              <a:spcBef>
                <a:spcPts val="600"/>
              </a:spcBef>
              <a:buClr>
                <a:schemeClr val="accent1"/>
              </a:buClr>
              <a:defRPr/>
            </a:pPr>
            <a:r>
              <a:rPr lang="en-US" sz="2400" smtClean="0"/>
              <a:t>Selisih antara penghasilan yang diterima selama periode tertentu dan pengorbanan yang dikeluarkan untuk memperoleh penghasilan itu disebut dengan </a:t>
            </a:r>
            <a:r>
              <a:rPr lang="en-US" sz="2400" b="1" smtClean="0"/>
              <a:t>Sisa Hasil Usaha (SHU)</a:t>
            </a:r>
            <a:r>
              <a:rPr lang="en-US" sz="2400" smtClean="0"/>
              <a:t>.</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SHU (dikurangi berbagai beban usaha) dibagikan kepada para anggota sesuai perimbangan </a:t>
            </a:r>
            <a:r>
              <a:rPr lang="en-US" sz="2000" i="1" smtClean="0">
                <a:effectLst>
                  <a:outerShdw blurRad="38100" dist="38100" dir="2700000" algn="tl">
                    <a:srgbClr val="000000">
                      <a:alpha val="43137"/>
                    </a:srgbClr>
                  </a:outerShdw>
                </a:effectLst>
              </a:rPr>
              <a:t>jasanya</a:t>
            </a:r>
            <a:r>
              <a:rPr lang="en-US" sz="2000" smtClean="0">
                <a:effectLst>
                  <a:outerShdw blurRad="38100" dist="38100" dir="2700000" algn="tl">
                    <a:srgbClr val="000000">
                      <a:alpha val="43137"/>
                    </a:srgbClr>
                  </a:outerShdw>
                </a:effectLst>
              </a:rPr>
              <a:t> masing-masing. </a:t>
            </a:r>
          </a:p>
          <a:p>
            <a:pPr lvl="1" eaLnBrk="1" hangingPunct="1">
              <a:spcBef>
                <a:spcPts val="600"/>
              </a:spcBef>
              <a:buClr>
                <a:schemeClr val="accent1"/>
              </a:buClr>
              <a:defRPr/>
            </a:pPr>
            <a:r>
              <a:rPr lang="en-US" sz="2000" smtClean="0">
                <a:solidFill>
                  <a:schemeClr val="accent1"/>
                </a:solidFill>
                <a:effectLst>
                  <a:outerShdw blurRad="38100" dist="38100" dir="2700000" algn="tl">
                    <a:srgbClr val="000000">
                      <a:alpha val="43137"/>
                    </a:srgbClr>
                  </a:outerShdw>
                </a:effectLst>
              </a:rPr>
              <a:t>Jasa anggota </a:t>
            </a:r>
            <a:r>
              <a:rPr lang="en-US" sz="2000" smtClean="0">
                <a:effectLst>
                  <a:outerShdw blurRad="38100" dist="38100" dir="2700000" algn="tl">
                    <a:srgbClr val="000000">
                      <a:alpha val="43137"/>
                    </a:srgbClr>
                  </a:outerShdw>
                </a:effectLst>
              </a:rPr>
              <a:t>diukur dari jumlah </a:t>
            </a:r>
            <a:r>
              <a:rPr lang="en-US" sz="2000" i="1" smtClean="0">
                <a:effectLst>
                  <a:outerShdw blurRad="38100" dist="38100" dir="2700000" algn="tl">
                    <a:srgbClr val="000000">
                      <a:alpha val="43137"/>
                    </a:srgbClr>
                  </a:outerShdw>
                </a:effectLst>
              </a:rPr>
              <a:t>kontribusi</a:t>
            </a:r>
            <a:r>
              <a:rPr lang="en-US" sz="2000" smtClean="0">
                <a:effectLst>
                  <a:outerShdw blurRad="38100" dist="38100" dir="2700000" algn="tl">
                    <a:srgbClr val="000000">
                      <a:alpha val="43137"/>
                    </a:srgbClr>
                  </a:outerShdw>
                </a:effectLst>
              </a:rPr>
              <a:t> dan jumlah modal masing-masing anggota terhadap pembentukan SHU ini. </a:t>
            </a:r>
          </a:p>
          <a:p>
            <a:pPr lvl="1" eaLnBrk="1" hangingPunct="1">
              <a:spcBef>
                <a:spcPts val="600"/>
              </a:spcBef>
              <a:buClr>
                <a:schemeClr val="accent1"/>
              </a:buClr>
              <a:defRPr/>
            </a:pPr>
            <a:r>
              <a:rPr lang="en-US" sz="2000" smtClean="0">
                <a:effectLst>
                  <a:outerShdw blurRad="38100" dist="38100" dir="2700000" algn="tl">
                    <a:srgbClr val="000000">
                      <a:alpha val="43137"/>
                    </a:srgbClr>
                  </a:outerShdw>
                </a:effectLst>
              </a:rPr>
              <a:t>Ukuran </a:t>
            </a:r>
            <a:r>
              <a:rPr lang="en-US" sz="2000" smtClean="0">
                <a:solidFill>
                  <a:schemeClr val="accent1"/>
                </a:solidFill>
                <a:effectLst>
                  <a:outerShdw blurRad="38100" dist="38100" dir="2700000" algn="tl">
                    <a:srgbClr val="000000">
                      <a:alpha val="43137"/>
                    </a:srgbClr>
                  </a:outerShdw>
                </a:effectLst>
              </a:rPr>
              <a:t>kontribusi</a:t>
            </a:r>
            <a:r>
              <a:rPr lang="en-US" sz="2000" smtClean="0">
                <a:effectLst>
                  <a:outerShdw blurRad="38100" dist="38100" dir="2700000" algn="tl">
                    <a:srgbClr val="000000">
                      <a:alpha val="43137"/>
                    </a:srgbClr>
                  </a:outerShdw>
                </a:effectLst>
              </a:rPr>
              <a:t> berupa: </a:t>
            </a:r>
          </a:p>
          <a:p>
            <a:pPr lvl="2" eaLnBrk="1" hangingPunct="1">
              <a:spcBef>
                <a:spcPts val="600"/>
              </a:spcBef>
              <a:buClr>
                <a:schemeClr val="accent1"/>
              </a:buClr>
              <a:defRPr/>
            </a:pPr>
            <a:r>
              <a:rPr lang="en-US" sz="1800" smtClean="0">
                <a:effectLst>
                  <a:outerShdw blurRad="38100" dist="38100" dir="2700000" algn="tl">
                    <a:srgbClr val="000000">
                      <a:alpha val="43137"/>
                    </a:srgbClr>
                  </a:outerShdw>
                </a:effectLst>
              </a:rPr>
              <a:t>jumlah transaksi anggota dengan koperasi selama periode tertentu</a:t>
            </a:r>
          </a:p>
          <a:p>
            <a:pPr lvl="2" eaLnBrk="1" hangingPunct="1">
              <a:spcBef>
                <a:spcPts val="600"/>
              </a:spcBef>
              <a:buClr>
                <a:schemeClr val="accent1"/>
              </a:buClr>
              <a:defRPr/>
            </a:pPr>
            <a:r>
              <a:rPr lang="en-US" sz="1800" smtClean="0">
                <a:effectLst>
                  <a:outerShdw blurRad="38100" dist="38100" dir="2700000" algn="tl">
                    <a:srgbClr val="000000">
                      <a:alpha val="43137"/>
                    </a:srgbClr>
                  </a:outerShdw>
                </a:effectLst>
              </a:rPr>
              <a:t>saldo modal anggota dalam koperasi (simpanan pokok dan simpanan wajib).</a:t>
            </a:r>
          </a:p>
        </p:txBody>
      </p:sp>
      <p:sp>
        <p:nvSpPr>
          <p:cNvPr id="4" name="Slide Number Placeholder 3"/>
          <p:cNvSpPr>
            <a:spLocks noGrp="1"/>
          </p:cNvSpPr>
          <p:nvPr>
            <p:ph type="sldNum" sz="quarter" idx="12"/>
          </p:nvPr>
        </p:nvSpPr>
        <p:spPr/>
        <p:txBody>
          <a:bodyPr/>
          <a:lstStyle/>
          <a:p>
            <a:pPr>
              <a:defRPr/>
            </a:pPr>
            <a:fld id="{D3061A29-C1D5-40B4-8130-807F9D5D0F45}" type="slidenum">
              <a:rPr lang="en-US">
                <a:solidFill>
                  <a:schemeClr val="tx2"/>
                </a:solidFill>
                <a:effectLst>
                  <a:outerShdw blurRad="38100" dist="38100" dir="2700000" algn="tl">
                    <a:srgbClr val="000000">
                      <a:alpha val="43137"/>
                    </a:srgbClr>
                  </a:outerShdw>
                </a:effectLst>
              </a:rPr>
              <a:pPr>
                <a:defRPr/>
              </a:pPr>
              <a:t>8</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4F81BD"/>
            </a:gs>
            <a:gs pos="3999">
              <a:srgbClr val="FFFFFF"/>
            </a:gs>
            <a:gs pos="97000">
              <a:srgbClr val="FFFFFF"/>
            </a:gs>
            <a:gs pos="100000">
              <a:srgbClr val="4F81BD"/>
            </a:gs>
          </a:gsLst>
          <a:lin ang="0" scaled="1"/>
        </a:gradFill>
        <a:effectLst/>
      </p:bgPr>
    </p:bg>
    <p:spTree>
      <p:nvGrpSpPr>
        <p:cNvPr id="1" name=""/>
        <p:cNvGrpSpPr/>
        <p:nvPr/>
      </p:nvGrpSpPr>
      <p:grpSpPr>
        <a:xfrm>
          <a:off x="0" y="0"/>
          <a:ext cx="0" cy="0"/>
          <a:chOff x="0" y="0"/>
          <a:chExt cx="0" cy="0"/>
        </a:xfrm>
      </p:grpSpPr>
      <p:sp>
        <p:nvSpPr>
          <p:cNvPr id="115715" name="Title 1"/>
          <p:cNvSpPr>
            <a:spLocks noGrp="1"/>
          </p:cNvSpPr>
          <p:nvPr>
            <p:ph type="title"/>
          </p:nvPr>
        </p:nvSpPr>
        <p:spPr/>
        <p:txBody>
          <a:bodyPr/>
          <a:lstStyle/>
          <a:p>
            <a:pPr algn="l" eaLnBrk="1" hangingPunct="1"/>
            <a:r>
              <a:rPr lang="es-ES" altLang="en-US" sz="3600" smtClean="0">
                <a:solidFill>
                  <a:schemeClr val="accent1"/>
                </a:solidFill>
              </a:rPr>
              <a:t>Sisa Hasil Usaha (SHU) </a:t>
            </a:r>
            <a:br>
              <a:rPr lang="es-ES" altLang="en-US" sz="3600" smtClean="0">
                <a:solidFill>
                  <a:schemeClr val="accent1"/>
                </a:solidFill>
              </a:rPr>
            </a:br>
            <a:r>
              <a:rPr lang="es-ES" altLang="en-US" sz="3600" smtClean="0">
                <a:solidFill>
                  <a:schemeClr val="accent1"/>
                </a:solidFill>
              </a:rPr>
              <a:t>dan Dana-dana</a:t>
            </a:r>
            <a:endParaRPr lang="en-US" altLang="en-US" sz="3600" smtClean="0">
              <a:solidFill>
                <a:schemeClr val="accent1"/>
              </a:solidFill>
            </a:endParaRPr>
          </a:p>
        </p:txBody>
      </p:sp>
      <p:sp>
        <p:nvSpPr>
          <p:cNvPr id="6147" name="Content Placeholder 2"/>
          <p:cNvSpPr>
            <a:spLocks noGrp="1"/>
          </p:cNvSpPr>
          <p:nvPr>
            <p:ph idx="1"/>
          </p:nvPr>
        </p:nvSpPr>
        <p:spPr>
          <a:xfrm>
            <a:off x="457200" y="1428750"/>
            <a:ext cx="8229600" cy="4857750"/>
          </a:xfrm>
        </p:spPr>
        <p:txBody>
          <a:bodyPr/>
          <a:lstStyle/>
          <a:p>
            <a:pPr eaLnBrk="1" hangingPunct="1">
              <a:spcBef>
                <a:spcPts val="600"/>
              </a:spcBef>
              <a:buClr>
                <a:schemeClr val="accent1"/>
              </a:buClr>
              <a:defRPr/>
            </a:pPr>
            <a:endParaRPr lang="en-US" sz="800" smtClean="0"/>
          </a:p>
          <a:p>
            <a:pPr eaLnBrk="1" hangingPunct="1">
              <a:spcBef>
                <a:spcPts val="600"/>
              </a:spcBef>
              <a:buClr>
                <a:schemeClr val="accent1"/>
              </a:buClr>
              <a:defRPr/>
            </a:pPr>
            <a:r>
              <a:rPr lang="en-US" sz="2400" smtClean="0"/>
              <a:t>Alokasi sisa hasil usaha suatu koperasi secara umum dapat dirinci sebagai berikut: </a:t>
            </a:r>
          </a:p>
          <a:p>
            <a:pPr marL="914400" lvl="1" indent="-457200" eaLnBrk="1" hangingPunct="1">
              <a:spcBef>
                <a:spcPts val="600"/>
              </a:spcBef>
              <a:buClr>
                <a:schemeClr val="accent1"/>
              </a:buClr>
              <a:buFont typeface="+mj-lt"/>
              <a:buAutoNum type="arabicPeriod"/>
              <a:defRPr/>
            </a:pPr>
            <a:r>
              <a:rPr lang="en-US" sz="2000" smtClean="0">
                <a:solidFill>
                  <a:schemeClr val="accent1"/>
                </a:solidFill>
                <a:effectLst>
                  <a:outerShdw blurRad="38100" dist="38100" dir="2700000" algn="tl">
                    <a:srgbClr val="000000">
                      <a:alpha val="43137"/>
                    </a:srgbClr>
                  </a:outerShdw>
                </a:effectLst>
              </a:rPr>
              <a:t>Sisa Hasil Usaha untuk anggota </a:t>
            </a:r>
            <a:r>
              <a:rPr lang="en-US" sz="2000" smtClean="0">
                <a:effectLst>
                  <a:outerShdw blurRad="38100" dist="38100" dir="2700000" algn="tl">
                    <a:srgbClr val="000000">
                      <a:alpha val="43137"/>
                    </a:srgbClr>
                  </a:outerShdw>
                </a:effectLst>
              </a:rPr>
              <a:t>atau </a:t>
            </a:r>
            <a:r>
              <a:rPr lang="en-US" sz="2000" smtClean="0">
                <a:solidFill>
                  <a:schemeClr val="accent1"/>
                </a:solidFill>
                <a:effectLst>
                  <a:outerShdw blurRad="38100" dist="38100" dir="2700000" algn="tl">
                    <a:srgbClr val="000000">
                      <a:alpha val="43137"/>
                    </a:srgbClr>
                  </a:outerShdw>
                </a:effectLst>
              </a:rPr>
              <a:t>Dana anggota</a:t>
            </a:r>
            <a:r>
              <a:rPr lang="en-US" sz="2000" smtClean="0">
                <a:effectLst>
                  <a:outerShdw blurRad="38100" dist="38100" dir="2700000" algn="tl">
                    <a:srgbClr val="000000">
                      <a:alpha val="43137"/>
                    </a:srgbClr>
                  </a:outerShdw>
                </a:effectLst>
              </a:rPr>
              <a:t>, bagian SHU yang dikembalikan kepada anggota atas jasa-jasa yang telah diberikannya.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Jasa yang diberikan kepada koperasi dibagi menjadi:</a:t>
            </a:r>
          </a:p>
          <a:p>
            <a:pPr marL="1314450" lvl="2" indent="-333375" eaLnBrk="1" hangingPunct="1">
              <a:spcBef>
                <a:spcPts val="600"/>
              </a:spcBef>
              <a:buClr>
                <a:schemeClr val="accent1"/>
              </a:buClr>
              <a:buFont typeface="+mj-lt"/>
              <a:buAutoNum type="alphaLcPeriod"/>
              <a:defRPr/>
            </a:pPr>
            <a:r>
              <a:rPr lang="en-US" sz="1800" smtClean="0">
                <a:effectLst>
                  <a:outerShdw blurRad="38100" dist="38100" dir="2700000" algn="tl">
                    <a:srgbClr val="000000">
                      <a:alpha val="43137"/>
                    </a:srgbClr>
                  </a:outerShdw>
                </a:effectLst>
              </a:rPr>
              <a:t>Jasa Modal</a:t>
            </a:r>
          </a:p>
          <a:p>
            <a:pPr marL="1314450" lvl="2" indent="-333375" eaLnBrk="1" hangingPunct="1">
              <a:spcBef>
                <a:spcPts val="600"/>
              </a:spcBef>
              <a:buClr>
                <a:schemeClr val="accent1"/>
              </a:buClr>
              <a:buFont typeface="+mj-lt"/>
              <a:buAutoNum type="alphaLcPeriod"/>
              <a:defRPr/>
            </a:pPr>
            <a:r>
              <a:rPr lang="en-US" sz="1800" smtClean="0">
                <a:effectLst>
                  <a:outerShdw blurRad="38100" dist="38100" dir="2700000" algn="tl">
                    <a:srgbClr val="000000">
                      <a:alpha val="43137"/>
                    </a:srgbClr>
                  </a:outerShdw>
                </a:effectLst>
              </a:rPr>
              <a:t>Jasa Penjualan</a:t>
            </a:r>
          </a:p>
          <a:p>
            <a:pPr marL="1314450" lvl="2" indent="-333375" eaLnBrk="1" hangingPunct="1">
              <a:spcBef>
                <a:spcPts val="600"/>
              </a:spcBef>
              <a:buClr>
                <a:schemeClr val="accent1"/>
              </a:buClr>
              <a:buFont typeface="+mj-lt"/>
              <a:buAutoNum type="alphaLcPeriod"/>
              <a:defRPr/>
            </a:pPr>
            <a:r>
              <a:rPr lang="en-US" sz="1800" smtClean="0">
                <a:effectLst>
                  <a:outerShdw blurRad="38100" dist="38100" dir="2700000" algn="tl">
                    <a:srgbClr val="000000">
                      <a:alpha val="43137"/>
                    </a:srgbClr>
                  </a:outerShdw>
                </a:effectLst>
              </a:rPr>
              <a:t>Jasa Pembelian</a:t>
            </a:r>
          </a:p>
          <a:p>
            <a:pPr marL="1314450" lvl="2" indent="-333375" eaLnBrk="1" hangingPunct="1">
              <a:spcBef>
                <a:spcPts val="600"/>
              </a:spcBef>
              <a:buClr>
                <a:schemeClr val="accent1"/>
              </a:buClr>
              <a:buFont typeface="+mj-lt"/>
              <a:buAutoNum type="alphaLcPeriod"/>
              <a:defRPr/>
            </a:pPr>
            <a:r>
              <a:rPr lang="en-US" sz="1800" smtClean="0">
                <a:effectLst>
                  <a:outerShdw blurRad="38100" dist="38100" dir="2700000" algn="tl">
                    <a:srgbClr val="000000">
                      <a:alpha val="43137"/>
                    </a:srgbClr>
                  </a:outerShdw>
                </a:effectLst>
              </a:rPr>
              <a:t>Bunga Simpanan Sukarela</a:t>
            </a:r>
          </a:p>
          <a:p>
            <a:pPr marL="914400" lvl="1" indent="-457200" eaLnBrk="1" hangingPunct="1">
              <a:spcBef>
                <a:spcPts val="600"/>
              </a:spcBef>
              <a:buClr>
                <a:schemeClr val="accent1"/>
              </a:buClr>
              <a:buFont typeface="+mj-lt"/>
              <a:buAutoNum type="arabicPeriod"/>
              <a:defRPr/>
            </a:pPr>
            <a:r>
              <a:rPr lang="en-US" sz="2000" smtClean="0">
                <a:solidFill>
                  <a:schemeClr val="accent1"/>
                </a:solidFill>
                <a:effectLst>
                  <a:outerShdw blurRad="38100" dist="38100" dir="2700000" algn="tl">
                    <a:srgbClr val="000000">
                      <a:alpha val="43137"/>
                    </a:srgbClr>
                  </a:outerShdw>
                </a:effectLst>
              </a:rPr>
              <a:t>Cadangan koperasi</a:t>
            </a:r>
            <a:r>
              <a:rPr lang="en-US" sz="2000" smtClean="0">
                <a:effectLst>
                  <a:outerShdw blurRad="38100" dist="38100" dir="2700000" algn="tl">
                    <a:srgbClr val="000000">
                      <a:alpha val="43137"/>
                    </a:srgbClr>
                  </a:outerShdw>
                </a:effectLst>
              </a:rPr>
              <a:t>, akumulasi SHU yang disisihkan untuk koperasi dan akan digunakan untuk menutup kerugian yang mungkin terjadi di masa mendatang, selain untuk pengembangan usaha. </a:t>
            </a:r>
            <a:br>
              <a:rPr lang="en-US" sz="2000" smtClean="0">
                <a:effectLst>
                  <a:outerShdw blurRad="38100" dist="38100" dir="2700000" algn="tl">
                    <a:srgbClr val="000000">
                      <a:alpha val="43137"/>
                    </a:srgbClr>
                  </a:outerShdw>
                </a:effectLst>
              </a:rPr>
            </a:br>
            <a:r>
              <a:rPr lang="en-US" sz="2000" smtClean="0">
                <a:effectLst>
                  <a:outerShdw blurRad="38100" dist="38100" dir="2700000" algn="tl">
                    <a:srgbClr val="000000">
                      <a:alpha val="43137"/>
                    </a:srgbClr>
                  </a:outerShdw>
                </a:effectLst>
              </a:rPr>
              <a:t>Bukan milik anggota sehingga tidak boleh dibagikan kepada anggota.</a:t>
            </a:r>
          </a:p>
        </p:txBody>
      </p:sp>
      <p:sp>
        <p:nvSpPr>
          <p:cNvPr id="4" name="Slide Number Placeholder 3"/>
          <p:cNvSpPr>
            <a:spLocks noGrp="1"/>
          </p:cNvSpPr>
          <p:nvPr>
            <p:ph type="sldNum" sz="quarter" idx="12"/>
          </p:nvPr>
        </p:nvSpPr>
        <p:spPr/>
        <p:txBody>
          <a:bodyPr/>
          <a:lstStyle/>
          <a:p>
            <a:pPr>
              <a:defRPr/>
            </a:pPr>
            <a:fld id="{3485FBDE-DDE2-4811-BA22-AF216D010CD2}" type="slidenum">
              <a:rPr lang="en-US">
                <a:solidFill>
                  <a:schemeClr val="tx2"/>
                </a:solidFill>
                <a:effectLst>
                  <a:outerShdw blurRad="38100" dist="38100" dir="2700000" algn="tl">
                    <a:srgbClr val="000000">
                      <a:alpha val="43137"/>
                    </a:srgbClr>
                  </a:outerShdw>
                </a:effectLst>
              </a:rPr>
              <a:pPr>
                <a:defRPr/>
              </a:pPr>
              <a:t>9</a:t>
            </a:fld>
            <a:endParaRPr lang="en-US">
              <a:solidFill>
                <a:schemeClr val="tx2"/>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2575</TotalTime>
  <Words>906</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EKUITAS DAN  SISA HASIL USAHA KOPERASI</vt:lpstr>
      <vt:lpstr>Ekuitas Koperasi</vt:lpstr>
      <vt:lpstr>Ekuitas Koperasi</vt:lpstr>
      <vt:lpstr>Ekuitas Koperasi</vt:lpstr>
      <vt:lpstr>Ekuitas Koperasi</vt:lpstr>
      <vt:lpstr>Ekuitas Koperasi</vt:lpstr>
      <vt:lpstr>Setoran dan Penarikan  Ekuitas Anggota</vt:lpstr>
      <vt:lpstr>Sisa Hasil Usaha (SHU)  dan Dana-dana</vt:lpstr>
      <vt:lpstr>Sisa Hasil Usaha (SHU)  dan Dana-dana</vt:lpstr>
      <vt:lpstr>Sisa Hasil Usaha (SHU)  dan Dana-dana</vt:lpstr>
      <vt:lpstr>Sisa Hasil Usaha (SHU)  dan Dana-dana</vt:lpstr>
      <vt:lpstr>Metode Pembagian SHU</vt:lpstr>
      <vt:lpstr>Metode Pembagian SHU</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Bagian3 Bab11-19</dc:title>
  <dc:creator>Rudi Pulunggono</dc:creator>
  <cp:lastModifiedBy>WIN 8.1</cp:lastModifiedBy>
  <cp:revision>570</cp:revision>
  <dcterms:created xsi:type="dcterms:W3CDTF">2012-07-27T06:53:21Z</dcterms:created>
  <dcterms:modified xsi:type="dcterms:W3CDTF">2016-10-13T03:28:09Z</dcterms:modified>
</cp:coreProperties>
</file>